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60" r:id="rId4"/>
    <p:sldId id="261" r:id="rId5"/>
  </p:sldIdLst>
  <p:sldSz cx="9144000" cy="5143500" type="screen16x9"/>
  <p:notesSz cx="6858000" cy="9144000"/>
  <p:embeddedFontLst>
    <p:embeddedFont>
      <p:font typeface="Open Sans" charset="0"/>
      <p:regular r:id="rId7"/>
      <p:bold r:id="rId8"/>
      <p:italic r:id="rId9"/>
      <p:boldItalic r:id="rId10"/>
    </p:embeddedFont>
    <p:embeddedFont>
      <p:font typeface="Calibri" pitchFamily="34" charset="0"/>
      <p:regular r:id="rId11"/>
      <p:bold r:id="rId12"/>
      <p:italic r:id="rId13"/>
      <p:boldItalic r:id="rId14"/>
    </p:embeddedFont>
    <p:embeddedFont>
      <p:font typeface="PT Sans Narrow" charset="-52"/>
      <p:regular r:id="rId15"/>
      <p:bold r:id="rId16"/>
    </p:embeddedFont>
  </p:embeddedFontLst>
  <p:defaultTextStyle>
    <a:defPPr>
      <a:defRPr lang="en-US"/>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294" y="-90"/>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Google Shape;3;n"/>
          <p:cNvSpPr>
            <a:spLocks noGrp="1" noRot="1"/>
          </p:cNvSpPr>
          <p:nvPr>
            <p:ph type="sldImg" idx="2"/>
          </p:nvPr>
        </p:nvSpPr>
        <p:spPr bwMode="auto">
          <a:xfrm>
            <a:off x="381000" y="685800"/>
            <a:ext cx="6096000" cy="3429000"/>
          </a:xfrm>
          <a:custGeom>
            <a:avLst/>
            <a:gdLst>
              <a:gd name="T0" fmla="*/ 0 w 120000"/>
              <a:gd name="T1" fmla="*/ 0 h 120000"/>
              <a:gd name="T2" fmla="*/ 309676821 w 120000"/>
              <a:gd name="T3" fmla="*/ 0 h 120000"/>
              <a:gd name="T4" fmla="*/ 309676821 w 120000"/>
              <a:gd name="T5" fmla="*/ 97983678 h 120000"/>
              <a:gd name="T6" fmla="*/ 0 w 120000"/>
              <a:gd name="T7" fmla="*/ 97983678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15" name="Google Shape;4;n"/>
          <p:cNvSpPr txBox="1">
            <a:spLocks noGrp="1"/>
          </p:cNvSpPr>
          <p:nvPr>
            <p:ph type="body" idx="1"/>
          </p:nvPr>
        </p:nvSpPr>
        <p:spPr bwMode="auto">
          <a:xfrm>
            <a:off x="685800" y="4343400"/>
            <a:ext cx="5486400" cy="41148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ru-RU" smtClean="0">
              <a:sym typeface="Arial"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2984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marL="742950" lvl="1" indent="-2857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marL="1143000" lvl="2"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marL="1600200" lvl="3"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marL="2057400" lvl="4"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63;p:notes"/>
          <p:cNvSpPr>
            <a:spLocks noGrp="1" noRot="1"/>
          </p:cNvSpPr>
          <p:nvPr>
            <p:ph type="sldImg" idx="2"/>
          </p:nvPr>
        </p:nvSpPr>
        <p:spPr>
          <a:ln>
            <a:headEnd/>
            <a:tailEnd/>
          </a:ln>
        </p:spPr>
      </p:sp>
      <p:sp>
        <p:nvSpPr>
          <p:cNvPr id="15362" name="Google Shape;64;p:notes"/>
          <p:cNvSpPr txBox="1">
            <a:spLocks noGrp="1"/>
          </p:cNvSpPr>
          <p:nvPr>
            <p:ph type="body" idx="1"/>
          </p:nvPr>
        </p:nvSpPr>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68;g85fb29539f_0_60:notes"/>
          <p:cNvSpPr>
            <a:spLocks noGrp="1" noRot="1"/>
          </p:cNvSpPr>
          <p:nvPr>
            <p:ph type="sldImg" idx="2"/>
          </p:nvPr>
        </p:nvSpPr>
        <p:spPr>
          <a:ln>
            <a:headEnd/>
            <a:tailEnd/>
          </a:ln>
        </p:spPr>
      </p:sp>
      <p:sp>
        <p:nvSpPr>
          <p:cNvPr id="17410" name="Google Shape;69;g85fb29539f_0_60:notes"/>
          <p:cNvSpPr txBox="1">
            <a:spLocks noGrp="1"/>
          </p:cNvSpPr>
          <p:nvPr>
            <p:ph type="body" idx="1"/>
          </p:nvPr>
        </p:nvSpPr>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Google Shape;90;g85fb29539f_0_92:notes"/>
          <p:cNvSpPr>
            <a:spLocks noGrp="1" noRot="1"/>
          </p:cNvSpPr>
          <p:nvPr>
            <p:ph type="sldImg" idx="2"/>
          </p:nvPr>
        </p:nvSpPr>
        <p:spPr>
          <a:ln>
            <a:headEnd/>
            <a:tailEnd/>
          </a:ln>
        </p:spPr>
      </p:sp>
      <p:sp>
        <p:nvSpPr>
          <p:cNvPr id="19458" name="Google Shape;91;g85fb29539f_0_92:notes"/>
          <p:cNvSpPr txBox="1">
            <a:spLocks noGrp="1"/>
          </p:cNvSpPr>
          <p:nvPr>
            <p:ph type="body" idx="1"/>
          </p:nvPr>
        </p:nvSpPr>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Google Shape;96;g85fb29539f_0_99:notes"/>
          <p:cNvSpPr>
            <a:spLocks noGrp="1" noRot="1"/>
          </p:cNvSpPr>
          <p:nvPr>
            <p:ph type="sldImg" idx="2"/>
          </p:nvPr>
        </p:nvSpPr>
        <p:spPr>
          <a:ln>
            <a:headEnd/>
            <a:tailEnd/>
          </a:ln>
        </p:spPr>
      </p:sp>
      <p:sp>
        <p:nvSpPr>
          <p:cNvPr id="21506" name="Google Shape;97;g85fb29539f_0_99:notes"/>
          <p:cNvSpPr txBox="1">
            <a:spLocks noGrp="1"/>
          </p:cNvSpPr>
          <p:nvPr>
            <p:ph type="body" idx="1"/>
          </p:nvPr>
        </p:nvSpPr>
        <p:spPr/>
        <p:txBody>
          <a:bodyPr/>
          <a:lstStyle/>
          <a:p>
            <a:pPr marL="0" indent="0" eaLnBrk="1" hangingPunct="1">
              <a:buSzPts val="1100"/>
            </a:pPr>
            <a:endParaRPr lang="ru-RU" sz="110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9"/>
        <p:cNvGrpSpPr/>
        <p:nvPr/>
      </p:nvGrpSpPr>
      <p:grpSpPr>
        <a:xfrm>
          <a:off x="0" y="0"/>
          <a:ext cx="0" cy="0"/>
          <a:chOff x="0" y="0"/>
          <a:chExt cx="0" cy="0"/>
        </a:xfrm>
      </p:grpSpPr>
      <p:cxnSp>
        <p:nvCxnSpPr>
          <p:cNvPr id="4" name="Google Shape;10;p2"/>
          <p:cNvCxnSpPr>
            <a:cxnSpLocks noChangeShapeType="1"/>
          </p:cNvCxnSpPr>
          <p:nvPr/>
        </p:nvCxnSpPr>
        <p:spPr bwMode="auto">
          <a:xfrm>
            <a:off x="7007225" y="3176588"/>
            <a:ext cx="561975" cy="0"/>
          </a:xfrm>
          <a:prstGeom prst="straightConnector1">
            <a:avLst/>
          </a:prstGeom>
          <a:noFill/>
          <a:ln w="76200">
            <a:solidFill>
              <a:schemeClr val="tx2"/>
            </a:solidFill>
            <a:round/>
            <a:headEnd type="none" w="sm" len="sm"/>
            <a:tailEnd type="none" w="sm" len="sm"/>
          </a:ln>
        </p:spPr>
      </p:cxnSp>
      <p:cxnSp>
        <p:nvCxnSpPr>
          <p:cNvPr id="5" name="Google Shape;11;p2"/>
          <p:cNvCxnSpPr>
            <a:cxnSpLocks noChangeShapeType="1"/>
          </p:cNvCxnSpPr>
          <p:nvPr/>
        </p:nvCxnSpPr>
        <p:spPr bwMode="auto">
          <a:xfrm>
            <a:off x="1574800" y="3157538"/>
            <a:ext cx="561975" cy="0"/>
          </a:xfrm>
          <a:prstGeom prst="straightConnector1">
            <a:avLst/>
          </a:prstGeom>
          <a:noFill/>
          <a:ln w="76200">
            <a:solidFill>
              <a:schemeClr val="tx2"/>
            </a:solidFill>
            <a:round/>
            <a:headEnd type="none" w="sm" len="sm"/>
            <a:tailEnd type="none" w="sm" len="sm"/>
          </a:ln>
        </p:spPr>
      </p:cxnSp>
      <p:grpSp>
        <p:nvGrpSpPr>
          <p:cNvPr id="6" name="Google Shape;12;p2"/>
          <p:cNvGrpSpPr>
            <a:grpSpLocks/>
          </p:cNvGrpSpPr>
          <p:nvPr/>
        </p:nvGrpSpPr>
        <p:grpSpPr bwMode="auto">
          <a:xfrm>
            <a:off x="1004888" y="1022350"/>
            <a:ext cx="7135812" cy="152400"/>
            <a:chOff x="1346429" y="1011300"/>
            <a:chExt cx="6452100" cy="152400"/>
          </a:xfrm>
        </p:grpSpPr>
        <p:cxnSp>
          <p:nvCxnSpPr>
            <p:cNvPr id="7"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8"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9" name="Google Shape;15;p2"/>
          <p:cNvGrpSpPr>
            <a:grpSpLocks/>
          </p:cNvGrpSpPr>
          <p:nvPr/>
        </p:nvGrpSpPr>
        <p:grpSpPr bwMode="auto">
          <a:xfrm>
            <a:off x="1004888" y="3968750"/>
            <a:ext cx="7135812" cy="152400"/>
            <a:chOff x="1346435" y="3969088"/>
            <a:chExt cx="6452100" cy="152400"/>
          </a:xfrm>
        </p:grpSpPr>
        <p:cxnSp>
          <p:nvCxnSpPr>
            <p:cNvPr id="10"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1"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anchor="b">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2" name="Google Shape;20;p2"/>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187758B6-3A06-4D5F-9BAC-47BEA8B16CDC}" type="slidenum">
              <a:rPr lang="en-US"/>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Big number">
  <p:cSld name="BIG_NUMBER">
    <p:spTree>
      <p:nvGrpSpPr>
        <p:cNvPr id="1" name="Shape 55"/>
        <p:cNvGrpSpPr/>
        <p:nvPr/>
      </p:nvGrpSpPr>
      <p:grpSpPr>
        <a:xfrm>
          <a:off x="0" y="0"/>
          <a:ext cx="0" cy="0"/>
          <a:chOff x="0" y="0"/>
          <a:chExt cx="0" cy="0"/>
        </a:xfrm>
      </p:grpSpPr>
      <p:sp>
        <p:nvSpPr>
          <p:cNvPr id="4" name="Google Shape;56;p11"/>
          <p:cNvSpPr>
            <a:spLocks noChangeArrowheads="1"/>
          </p:cNvSpPr>
          <p:nvPr/>
        </p:nvSpPr>
        <p:spPr bwMode="auto">
          <a:xfrm>
            <a:off x="0" y="5045075"/>
            <a:ext cx="9144000" cy="98425"/>
          </a:xfrm>
          <a:prstGeom prst="rect">
            <a:avLst/>
          </a:prstGeom>
          <a:solidFill>
            <a:schemeClr val="tx2"/>
          </a:solidFill>
          <a:ln w="9525">
            <a:noFill/>
            <a:miter lim="800000"/>
            <a:headEnd/>
            <a:tailEnd/>
          </a:ln>
        </p:spPr>
        <p:txBody>
          <a:bodyPr lIns="91425" tIns="91425" rIns="91425" bIns="91425" anchor="ctr"/>
          <a:lstStyle/>
          <a:p>
            <a:pPr>
              <a:buClr>
                <a:srgbClr val="000000"/>
              </a:buClr>
              <a:buFont typeface="Arial" charset="0"/>
              <a:buNone/>
              <a:defRPr/>
            </a:pPr>
            <a:endParaRPr lang="ru-RU"/>
          </a:p>
        </p:txBody>
      </p:sp>
      <p:sp>
        <p:nvSpPr>
          <p:cNvPr id="57" name="Google Shape;57;p11"/>
          <p:cNvSpPr txBox="1">
            <a:spLocks noGrp="1"/>
          </p:cNvSpPr>
          <p:nvPr>
            <p:ph type="title"/>
          </p:nvPr>
        </p:nvSpPr>
        <p:spPr>
          <a:xfrm>
            <a:off x="311700" y="1304850"/>
            <a:ext cx="8520600" cy="1538400"/>
          </a:xfrm>
          <a:prstGeom prst="rect">
            <a:avLst/>
          </a:prstGeom>
        </p:spPr>
        <p:txBody>
          <a:bodyPr spcFirstLastPara="1" anchor="ctr">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rPr lang="ru-RU"/>
              <a:t>Образец заголовка</a:t>
            </a:r>
            <a:endParaRP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 name="Google Shape;59;p11"/>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92BF7D2E-8D8D-4B08-99B1-F461D59E1350}" type="slidenum">
              <a:rPr lang="en-US"/>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1"/>
        <p:cNvGrpSpPr/>
        <p:nvPr/>
      </p:nvGrpSpPr>
      <p:grpSpPr>
        <a:xfrm>
          <a:off x="0" y="0"/>
          <a:ext cx="0" cy="0"/>
          <a:chOff x="0" y="0"/>
          <a:chExt cx="0" cy="0"/>
        </a:xfrm>
      </p:grpSpPr>
      <p:sp>
        <p:nvSpPr>
          <p:cNvPr id="3" name="Google Shape;22;p3"/>
          <p:cNvSpPr/>
          <p:nvPr/>
        </p:nvSpPr>
        <p:spPr>
          <a:xfrm>
            <a:off x="0" y="2571750"/>
            <a:ext cx="9144000" cy="2571750"/>
          </a:xfrm>
          <a:prstGeom prst="rect">
            <a:avLst/>
          </a:prstGeom>
          <a:solidFill>
            <a:schemeClr val="accent3"/>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anchor="ctr">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4" name="Google Shape;24;p3"/>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Open Sans" charset="-52"/>
                <a:sym typeface="Open Sans" charset="-52"/>
              </a:defRPr>
            </a:lvl1pPr>
          </a:lstStyle>
          <a:p>
            <a:pPr>
              <a:defRPr/>
            </a:pPr>
            <a:fld id="{09EA4DE1-F4BE-4A4C-B3D0-24E69C6E762A}" type="slidenum">
              <a:rPr lang="en-US"/>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and body" type="tx">
  <p:cSld name="TITLE_AND_BODY">
    <p:spTree>
      <p:nvGrpSpPr>
        <p:cNvPr id="1" name="Shape 25"/>
        <p:cNvGrpSpPr/>
        <p:nvPr/>
      </p:nvGrpSpPr>
      <p:grpSpPr>
        <a:xfrm>
          <a:off x="0" y="0"/>
          <a:ext cx="0" cy="0"/>
          <a:chOff x="0" y="0"/>
          <a:chExt cx="0" cy="0"/>
        </a:xfrm>
      </p:grpSpPr>
      <p:sp>
        <p:nvSpPr>
          <p:cNvPr id="4" name="Google Shape;26;p4"/>
          <p:cNvSpPr/>
          <p:nvPr/>
        </p:nvSpPr>
        <p:spPr>
          <a:xfrm>
            <a:off x="0" y="5045075"/>
            <a:ext cx="9144000" cy="98425"/>
          </a:xfrm>
          <a:prstGeom prst="rect">
            <a:avLst/>
          </a:prstGeom>
          <a:solidFill>
            <a:schemeClr val="accent3"/>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 name="Google Shape;29;p4"/>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A064381A-EE28-4426-AD02-F7DA0900CDBD}" type="slidenum">
              <a:rPr lang="en-US"/>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anchor="b">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anchor="ctr">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3" name="Google Shape;44;p8"/>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695D46"/>
                </a:solidFill>
                <a:latin typeface="Open Sans" charset="-52"/>
                <a:sym typeface="Open Sans" charset="-52"/>
              </a:defRPr>
            </a:lvl1pPr>
          </a:lstStyle>
          <a:p>
            <a:pPr>
              <a:defRPr/>
            </a:pPr>
            <a:fld id="{3FB40A9F-6566-461B-9530-1FA639EA65B6}" type="slidenum">
              <a:rPr lang="en-US"/>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Section title and description">
  <p:cSld name="SECTION_TITLE_AND_DESCRIPTION">
    <p:spTree>
      <p:nvGrpSpPr>
        <p:cNvPr id="1" name="Shape 45"/>
        <p:cNvGrpSpPr/>
        <p:nvPr/>
      </p:nvGrpSpPr>
      <p:grpSpPr>
        <a:xfrm>
          <a:off x="0" y="0"/>
          <a:ext cx="0" cy="0"/>
          <a:chOff x="0" y="0"/>
          <a:chExt cx="0" cy="0"/>
        </a:xfrm>
      </p:grpSpPr>
      <p:sp>
        <p:nvSpPr>
          <p:cNvPr id="5" name="Google Shape;46;p9"/>
          <p:cNvSpPr/>
          <p:nvPr/>
        </p:nvSpPr>
        <p:spPr>
          <a:xfrm>
            <a:off x="4572000" y="0"/>
            <a:ext cx="4572000" cy="5143500"/>
          </a:xfrm>
          <a:prstGeom prst="rect">
            <a:avLst/>
          </a:prstGeom>
          <a:solidFill>
            <a:schemeClr val="accent3"/>
          </a:solidFill>
          <a:ln>
            <a:noFill/>
          </a:ln>
        </p:spPr>
        <p:txBody>
          <a:bodyPr spcFirstLastPara="1" lIns="91425" tIns="91425" rIns="91425" bIns="91425" anchor="ctr"/>
          <a:lstStyle/>
          <a:p>
            <a:pPr fontAlgn="auto">
              <a:spcBef>
                <a:spcPts val="0"/>
              </a:spcBef>
              <a:spcAft>
                <a:spcPts val="0"/>
              </a:spcAft>
              <a:buClr>
                <a:srgbClr val="000000"/>
              </a:buClr>
              <a:buFont typeface="Arial"/>
              <a:buNone/>
              <a:defRPr/>
            </a:pPr>
            <a:endParaRPr kern="0">
              <a:latin typeface="Arial"/>
              <a:ea typeface="Arial"/>
              <a:cs typeface="Arial"/>
              <a:sym typeface="Arial"/>
            </a:endParaRPr>
          </a:p>
        </p:txBody>
      </p:sp>
      <p:cxnSp>
        <p:nvCxnSpPr>
          <p:cNvPr id="6" name="Google Shape;47;p9"/>
          <p:cNvCxnSpPr>
            <a:cxnSpLocks noChangeShapeType="1"/>
          </p:cNvCxnSpPr>
          <p:nvPr/>
        </p:nvCxnSpPr>
        <p:spPr bwMode="auto">
          <a:xfrm>
            <a:off x="5029200" y="4495800"/>
            <a:ext cx="468313" cy="0"/>
          </a:xfrm>
          <a:prstGeom prst="straightConnector1">
            <a:avLst/>
          </a:prstGeom>
          <a:noFill/>
          <a:ln w="19050">
            <a:solidFill>
              <a:schemeClr val="bg1"/>
            </a:solidFill>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anchor="b">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anchor="ctr">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7" name="Google Shape;51;p9"/>
          <p:cNvSpPr txBox="1">
            <a:spLocks noGrp="1"/>
          </p:cNvSpPr>
          <p:nvPr>
            <p:ph type="sldNum" idx="10"/>
          </p:nvPr>
        </p:nvSpPr>
        <p:spPr bwMode="auto">
          <a:xfrm>
            <a:off x="8472488" y="4662488"/>
            <a:ext cx="549275"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lgn="r">
              <a:buClr>
                <a:srgbClr val="000000"/>
              </a:buClr>
              <a:buFont typeface="Arial" charset="0"/>
              <a:buNone/>
              <a:defRPr sz="1000">
                <a:solidFill>
                  <a:srgbClr val="FFFFFF"/>
                </a:solidFill>
                <a:latin typeface="Open Sans" charset="-52"/>
                <a:sym typeface="Open Sans" charset="-52"/>
              </a:defRPr>
            </a:lvl1pPr>
          </a:lstStyle>
          <a:p>
            <a:pPr>
              <a:defRPr/>
            </a:pPr>
            <a:fld id="{D1325852-063E-4D14-8C54-421FA4BE76C3}" type="slidenum">
              <a:rPr lang="en-US"/>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anchor="ctr">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bg1"/>
        </a:solidFill>
        <a:effectLst/>
      </p:bgPr>
    </p:bg>
    <p:spTree>
      <p:nvGrpSpPr>
        <p:cNvPr id="1" name=""/>
        <p:cNvGrpSpPr/>
        <p:nvPr/>
      </p:nvGrpSpPr>
      <p:grpSpPr>
        <a:xfrm>
          <a:off x="0" y="0"/>
          <a:ext cx="0" cy="0"/>
          <a:chOff x="0" y="0"/>
          <a:chExt cx="0" cy="0"/>
        </a:xfrm>
      </p:grpSpPr>
      <p:sp>
        <p:nvSpPr>
          <p:cNvPr id="1026" name="Google Shape;6;p1"/>
          <p:cNvSpPr txBox="1">
            <a:spLocks noGrp="1"/>
          </p:cNvSpPr>
          <p:nvPr>
            <p:ph type="title"/>
          </p:nvPr>
        </p:nvSpPr>
        <p:spPr bwMode="auto">
          <a:xfrm>
            <a:off x="311150" y="444500"/>
            <a:ext cx="8521700" cy="708025"/>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ru-RU" smtClean="0">
              <a:sym typeface="Arial" charset="0"/>
            </a:endParaRPr>
          </a:p>
        </p:txBody>
      </p:sp>
      <p:sp>
        <p:nvSpPr>
          <p:cNvPr id="1027" name="Google Shape;7;p1"/>
          <p:cNvSpPr txBox="1">
            <a:spLocks noGrp="1"/>
          </p:cNvSpPr>
          <p:nvPr>
            <p:ph type="body" idx="1"/>
          </p:nvPr>
        </p:nvSpPr>
        <p:spPr bwMode="auto">
          <a:xfrm>
            <a:off x="311150" y="1266825"/>
            <a:ext cx="8521700" cy="33020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ru-RU" smtClean="0">
              <a:sym typeface="Arial" charset="0"/>
            </a:endParaRPr>
          </a:p>
        </p:txBody>
      </p:sp>
      <p:sp>
        <p:nvSpPr>
          <p:cNvPr id="1028" name="Google Shape;8;p1"/>
          <p:cNvSpPr txBox="1">
            <a:spLocks noGrp="1"/>
          </p:cNvSpPr>
          <p:nvPr/>
        </p:nvSpPr>
        <p:spPr bwMode="auto">
          <a:xfrm>
            <a:off x="8472488" y="4662488"/>
            <a:ext cx="549275" cy="393700"/>
          </a:xfrm>
          <a:prstGeom prst="rect">
            <a:avLst/>
          </a:prstGeom>
          <a:noFill/>
          <a:ln w="9525">
            <a:noFill/>
            <a:miter lim="800000"/>
            <a:headEnd/>
            <a:tailEnd/>
          </a:ln>
        </p:spPr>
        <p:txBody>
          <a:bodyPr lIns="91425" tIns="91425" rIns="91425" bIns="91425" anchor="ctr"/>
          <a:lstStyle/>
          <a:p>
            <a:pPr algn="r">
              <a:buClr>
                <a:srgbClr val="000000"/>
              </a:buClr>
              <a:buFont typeface="Arial" charset="0"/>
              <a:buNone/>
              <a:defRPr/>
            </a:pPr>
            <a:fld id="{0C23CF01-1D7B-4113-B856-728C95896C71}" type="slidenum">
              <a:rPr lang="en-US" sz="1000">
                <a:solidFill>
                  <a:srgbClr val="695D46"/>
                </a:solidFill>
                <a:latin typeface="Open Sans" charset="-52"/>
                <a:sym typeface="Open Sans" charset="-52"/>
              </a:rPr>
              <a:pPr algn="r">
                <a:buClr>
                  <a:srgbClr val="000000"/>
                </a:buClr>
                <a:buFont typeface="Arial" charset="0"/>
                <a:buNone/>
                <a:defRPr/>
              </a:pPr>
              <a:t>‹#›</a:t>
            </a:fld>
            <a:endParaRPr lang="ru-RU" sz="1000">
              <a:solidFill>
                <a:srgbClr val="695D46"/>
              </a:solidFill>
              <a:latin typeface="Open Sans" charset="-52"/>
              <a:sym typeface="Open Sans" charset="-52"/>
            </a:endParaRPr>
          </a:p>
        </p:txBody>
      </p:sp>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0" r:id="rId4"/>
    <p:sldLayoutId id="2147483669" r:id="rId5"/>
    <p:sldLayoutId id="2147483668" r:id="rId6"/>
    <p:sldLayoutId id="2147483674" r:id="rId7"/>
    <p:sldLayoutId id="2147483675" r:id="rId8"/>
    <p:sldLayoutId id="2147483667" r:id="rId9"/>
    <p:sldLayoutId id="2147483676" r:id="rId10"/>
    <p:sldLayoutId id="2147483666" r:id="rId11"/>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zakon.nau.ua/doc/?doc_id=156523"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zakon0.rada.gov.ua/laws/show/964-15" TargetMode="External"/><Relationship Id="rId4" Type="http://schemas.openxmlformats.org/officeDocument/2006/relationships/hyperlink" Target="http://www.me.gov.ua/file/link/222830/file/1277.TI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Google Shape;66;p13"/>
          <p:cNvSpPr txBox="1">
            <a:spLocks noGrp="1"/>
          </p:cNvSpPr>
          <p:nvPr>
            <p:ph type="ctrTitle"/>
          </p:nvPr>
        </p:nvSpPr>
        <p:spPr>
          <a:xfrm>
            <a:off x="427038" y="0"/>
            <a:ext cx="8716962" cy="4730750"/>
          </a:xfrm>
        </p:spPr>
        <p:txBody>
          <a:bodyPr/>
          <a:lstStyle/>
          <a:p>
            <a:pPr eaLnBrk="1" hangingPunct="1">
              <a:spcBef>
                <a:spcPct val="0"/>
              </a:spcBef>
              <a:spcAft>
                <a:spcPct val="0"/>
              </a:spcAft>
              <a:buClr>
                <a:schemeClr val="accent1"/>
              </a:buClr>
              <a:buFont typeface="PT Sans Narrow"/>
              <a:buNone/>
            </a:pPr>
            <a:r>
              <a:rPr lang="en-US" sz="1500" b="1" smtClean="0">
                <a:latin typeface="Calibri" pitchFamily="34" charset="0"/>
                <a:cs typeface="Arial" charset="0"/>
                <a:sym typeface="Calibri" pitchFamily="34" charset="0"/>
              </a:rPr>
              <a:t>Міністерство освіти і науки України</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b="1" smtClean="0">
                <a:latin typeface="Calibri" pitchFamily="34" charset="0"/>
                <a:cs typeface="Arial" charset="0"/>
                <a:sym typeface="Calibri" pitchFamily="34" charset="0"/>
              </a:rPr>
              <a:t>Херсонський державний університет</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b="1" smtClean="0">
                <a:latin typeface="Calibri" pitchFamily="34" charset="0"/>
                <a:cs typeface="Arial" charset="0"/>
                <a:sym typeface="Calibri" pitchFamily="34" charset="0"/>
              </a:rPr>
              <a:t>Факультет економіки та менеджменту</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en-US" sz="2400" smtClean="0">
                <a:latin typeface="Calibri" pitchFamily="34" charset="0"/>
                <a:cs typeface="Arial" charset="0"/>
                <a:sym typeface="Calibri" pitchFamily="34" charset="0"/>
              </a:rPr>
              <a:t> </a:t>
            </a:r>
            <a:r>
              <a:rPr lang="ru-RU" sz="2400" b="1" smtClean="0">
                <a:solidFill>
                  <a:srgbClr val="FF9900"/>
                </a:solidFill>
                <a:latin typeface="Calibri" pitchFamily="34" charset="0"/>
                <a:cs typeface="Arial" charset="0"/>
                <a:sym typeface="Calibri" pitchFamily="34" charset="0"/>
              </a:rPr>
              <a:t/>
            </a:r>
            <a:br>
              <a:rPr lang="ru-RU" sz="2400" b="1" smtClean="0">
                <a:solidFill>
                  <a:srgbClr val="FF9900"/>
                </a:solidFill>
                <a:latin typeface="Calibri" pitchFamily="34" charset="0"/>
                <a:cs typeface="Arial" charset="0"/>
                <a:sym typeface="Calibri" pitchFamily="34" charset="0"/>
              </a:rPr>
            </a:br>
            <a:r>
              <a:rPr lang="en-US" sz="2400" b="1" smtClean="0">
                <a:latin typeface="Calibri" pitchFamily="34" charset="0"/>
                <a:cs typeface="Arial" charset="0"/>
                <a:sym typeface="Calibri" pitchFamily="34" charset="0"/>
              </a:rPr>
              <a:t> </a:t>
            </a:r>
            <a:r>
              <a:rPr lang="en-US" sz="2400" smtClean="0">
                <a:latin typeface="Calibri" pitchFamily="34" charset="0"/>
                <a:cs typeface="Arial" charset="0"/>
                <a:sym typeface="Calibri" pitchFamily="34" charset="0"/>
              </a:rPr>
              <a:t/>
            </a:r>
            <a:br>
              <a:rPr lang="en-US" sz="2400" smtClean="0">
                <a:latin typeface="Calibri" pitchFamily="34" charset="0"/>
                <a:cs typeface="Arial" charset="0"/>
                <a:sym typeface="Calibri" pitchFamily="34" charset="0"/>
              </a:rPr>
            </a:br>
            <a:r>
              <a:rPr lang="ru-RU" sz="2500" b="1" smtClean="0">
                <a:solidFill>
                  <a:schemeClr val="accent1"/>
                </a:solidFill>
                <a:latin typeface="Calibri" pitchFamily="34" charset="0"/>
                <a:cs typeface="Arial" charset="0"/>
                <a:sym typeface="Calibri" pitchFamily="34" charset="0"/>
              </a:rPr>
              <a:t>	СОЦІАЛЬНО-ЕКОНОМІЧНА БЕЗПЕКА</a:t>
            </a:r>
            <a:r>
              <a:rPr lang="en-US" sz="2500" b="1" smtClean="0">
                <a:solidFill>
                  <a:schemeClr val="accent1"/>
                </a:solidFill>
                <a:latin typeface="Calibri" pitchFamily="34" charset="0"/>
                <a:cs typeface="Arial" charset="0"/>
                <a:sym typeface="Calibri" pitchFamily="34" charset="0"/>
              </a:rPr>
              <a:t> </a:t>
            </a:r>
            <a:r>
              <a:rPr lang="en-US" sz="2500" smtClean="0">
                <a:latin typeface="Calibri" pitchFamily="34" charset="0"/>
                <a:cs typeface="Arial" charset="0"/>
                <a:sym typeface="Calibri" pitchFamily="34" charset="0"/>
              </a:rPr>
              <a:t/>
            </a:r>
            <a:br>
              <a:rPr lang="en-US" sz="2500" smtClean="0">
                <a:latin typeface="Calibri" pitchFamily="34" charset="0"/>
                <a:cs typeface="Arial" charset="0"/>
                <a:sym typeface="Calibri" pitchFamily="34" charset="0"/>
              </a:rPr>
            </a:br>
            <a:r>
              <a:rPr lang="ru-RU" sz="2500" smtClean="0">
                <a:latin typeface="Calibri" pitchFamily="34" charset="0"/>
                <a:cs typeface="Arial" charset="0"/>
                <a:sym typeface="Calibri" pitchFamily="34" charset="0"/>
              </a:rPr>
              <a:t/>
            </a:r>
            <a:br>
              <a:rPr lang="ru-RU" sz="2500" smtClean="0">
                <a:latin typeface="Calibri" pitchFamily="34" charset="0"/>
                <a:cs typeface="Arial" charset="0"/>
                <a:sym typeface="Calibri" pitchFamily="34" charset="0"/>
              </a:rPr>
            </a:br>
            <a:r>
              <a:rPr lang="en-US" sz="2000" smtClean="0">
                <a:latin typeface="Calibri" pitchFamily="34" charset="0"/>
                <a:cs typeface="Arial" charset="0"/>
                <a:sym typeface="Calibri" pitchFamily="34" charset="0"/>
              </a:rPr>
              <a:t/>
            </a:r>
            <a:br>
              <a:rPr lang="en-US" sz="2000" smtClean="0">
                <a:latin typeface="Calibri" pitchFamily="34" charset="0"/>
                <a:cs typeface="Arial" charset="0"/>
                <a:sym typeface="Calibri" pitchFamily="34" charset="0"/>
              </a:rPr>
            </a:br>
            <a:r>
              <a:rPr lang="en-US" sz="1500" smtClean="0">
                <a:latin typeface="Calibri" pitchFamily="34" charset="0"/>
                <a:cs typeface="Arial" charset="0"/>
                <a:sym typeface="Calibri" pitchFamily="34" charset="0"/>
              </a:rPr>
              <a:t>Галузь знань </a:t>
            </a:r>
            <a:r>
              <a:rPr lang="en-US" sz="1500" b="1" smtClean="0">
                <a:latin typeface="Calibri" pitchFamily="34" charset="0"/>
                <a:cs typeface="Arial" charset="0"/>
                <a:sym typeface="Calibri" pitchFamily="34" charset="0"/>
              </a:rPr>
              <a:t>07 Управління та адміністрування</a:t>
            </a:r>
            <a:r>
              <a:rPr lang="ru-RU" sz="1500" b="1" smtClean="0">
                <a:latin typeface="Calibri" pitchFamily="34" charset="0"/>
                <a:cs typeface="Arial" charset="0"/>
                <a:sym typeface="Calibri" pitchFamily="34" charset="0"/>
              </a:rPr>
              <a:t/>
            </a:r>
            <a:br>
              <a:rPr lang="ru-RU" sz="1500" b="1" smtClean="0">
                <a:latin typeface="Calibri" pitchFamily="34" charset="0"/>
                <a:cs typeface="Arial" charset="0"/>
                <a:sym typeface="Calibri" pitchFamily="34" charset="0"/>
              </a:rPr>
            </a:br>
            <a:r>
              <a:rPr lang="en-US" sz="1500" smtClean="0">
                <a:latin typeface="Calibri" pitchFamily="34" charset="0"/>
                <a:cs typeface="Arial" charset="0"/>
                <a:sym typeface="Calibri" pitchFamily="34" charset="0"/>
              </a:rPr>
              <a:t>Спеціальність </a:t>
            </a:r>
            <a:r>
              <a:rPr lang="en-US" sz="1500" b="1" smtClean="0">
                <a:latin typeface="Calibri" pitchFamily="34" charset="0"/>
                <a:cs typeface="Arial" charset="0"/>
                <a:sym typeface="Calibri" pitchFamily="34" charset="0"/>
              </a:rPr>
              <a:t>076 «Підприємництво, торгівля та біржова діяльність»</a:t>
            </a:r>
            <a:r>
              <a:rPr lang="en-US" sz="1500" smtClean="0">
                <a:latin typeface="Calibri" pitchFamily="34" charset="0"/>
                <a:cs typeface="Arial" charset="0"/>
                <a:sym typeface="Calibri" pitchFamily="34" charset="0"/>
              </a:rPr>
              <a:t/>
            </a:r>
            <a:br>
              <a:rPr lang="en-US" sz="1500" smtClean="0">
                <a:latin typeface="Calibri" pitchFamily="34" charset="0"/>
                <a:cs typeface="Arial" charset="0"/>
                <a:sym typeface="Calibri" pitchFamily="34" charset="0"/>
              </a:rPr>
            </a:br>
            <a:r>
              <a:rPr lang="en-US" sz="1500" smtClean="0">
                <a:latin typeface="Calibri" pitchFamily="34" charset="0"/>
                <a:cs typeface="Arial" charset="0"/>
                <a:sym typeface="Calibri" pitchFamily="34" charset="0"/>
              </a:rPr>
              <a:t>Ступінь вищої освіти </a:t>
            </a:r>
            <a:r>
              <a:rPr lang="en-US" sz="1500" b="1" smtClean="0">
                <a:latin typeface="Calibri" pitchFamily="34" charset="0"/>
                <a:cs typeface="Arial" charset="0"/>
                <a:sym typeface="Calibri" pitchFamily="34" charset="0"/>
              </a:rPr>
              <a:t>бакалавр</a:t>
            </a:r>
            <a:r>
              <a:rPr lang="en-US" sz="2400" smtClean="0">
                <a:latin typeface="Calibri" pitchFamily="34" charset="0"/>
                <a:cs typeface="Arial" charset="0"/>
                <a:sym typeface="Calibri" pitchFamily="34" charset="0"/>
              </a:rPr>
              <a:t/>
            </a:r>
            <a:br>
              <a:rPr lang="en-US" sz="2400" smtClean="0">
                <a:latin typeface="Calibri" pitchFamily="34" charset="0"/>
                <a:cs typeface="Arial" charset="0"/>
                <a:sym typeface="Calibri" pitchFamily="34" charset="0"/>
              </a:rPr>
            </a:br>
            <a:r>
              <a:rPr lang="en-US" sz="2400" smtClean="0">
                <a:latin typeface="Calibri" pitchFamily="34" charset="0"/>
                <a:cs typeface="Arial" charset="0"/>
                <a:sym typeface="Calibri" pitchFamily="34" charset="0"/>
              </a:rPr>
              <a:t/>
            </a:r>
            <a:br>
              <a:rPr lang="en-US" sz="2400" smtClean="0">
                <a:latin typeface="Calibri" pitchFamily="34" charset="0"/>
                <a:cs typeface="Arial" charset="0"/>
                <a:sym typeface="Calibri" pitchFamily="34" charset="0"/>
              </a:rPr>
            </a:br>
            <a:r>
              <a:rPr lang="en-US" sz="2400" b="1" smtClean="0">
                <a:latin typeface="Calibri" pitchFamily="34" charset="0"/>
                <a:cs typeface="Arial" charset="0"/>
                <a:sym typeface="Calibri" pitchFamily="34" charset="0"/>
              </a:rPr>
              <a:t>ХЕРСОН</a:t>
            </a:r>
            <a:endParaRPr lang="ru-RU" b="1" smtClean="0">
              <a:solidFill>
                <a:schemeClr val="accent1"/>
              </a:solidFill>
              <a:latin typeface="PT Sans Narrow"/>
              <a:cs typeface="Arial" charset="0"/>
              <a:sym typeface="PT Sans Narrow"/>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Google Shape;71;p14"/>
          <p:cNvSpPr txBox="1">
            <a:spLocks noGrp="1"/>
          </p:cNvSpPr>
          <p:nvPr>
            <p:ph type="body" idx="1"/>
          </p:nvPr>
        </p:nvSpPr>
        <p:spPr>
          <a:xfrm>
            <a:off x="238125" y="2128838"/>
            <a:ext cx="2417763" cy="1150937"/>
          </a:xfrm>
        </p:spPr>
        <p:txBody>
          <a:bodyPr/>
          <a:lstStyle/>
          <a:p>
            <a:pPr marL="0" indent="0" eaLnBrk="1" hangingPunct="1">
              <a:lnSpc>
                <a:spcPct val="115000"/>
              </a:lnSpc>
              <a:spcBef>
                <a:spcPct val="0"/>
              </a:spcBef>
              <a:spcAft>
                <a:spcPts val="1600"/>
              </a:spcAft>
              <a:buClr>
                <a:srgbClr val="695D46"/>
              </a:buClr>
              <a:buFont typeface="Open Sans"/>
              <a:buNone/>
            </a:pPr>
            <a:r>
              <a:rPr lang="en-US" sz="1800" b="1" smtClean="0">
                <a:solidFill>
                  <a:srgbClr val="FF9900"/>
                </a:solidFill>
                <a:latin typeface="Open Sans"/>
                <a:cs typeface="Arial" charset="0"/>
                <a:sym typeface="Open Sans"/>
              </a:rPr>
              <a:t>Завдання дисципліни </a:t>
            </a:r>
            <a:endParaRPr lang="ru-RU" sz="1800" b="1" smtClean="0">
              <a:solidFill>
                <a:srgbClr val="FF9900"/>
              </a:solidFill>
              <a:latin typeface="Open Sans"/>
              <a:cs typeface="Arial" charset="0"/>
              <a:sym typeface="Open Sans"/>
            </a:endParaRPr>
          </a:p>
        </p:txBody>
      </p:sp>
      <p:sp>
        <p:nvSpPr>
          <p:cNvPr id="16386" name="Google Shape;72;p14"/>
          <p:cNvSpPr txBox="1">
            <a:spLocks noChangeArrowheads="1"/>
          </p:cNvSpPr>
          <p:nvPr/>
        </p:nvSpPr>
        <p:spPr bwMode="auto">
          <a:xfrm>
            <a:off x="141288" y="1168400"/>
            <a:ext cx="2295525" cy="847725"/>
          </a:xfrm>
          <a:prstGeom prst="rect">
            <a:avLst/>
          </a:prstGeom>
          <a:noFill/>
          <a:ln w="9525">
            <a:noFill/>
            <a:miter lim="800000"/>
            <a:headEnd/>
            <a:tailEnd/>
          </a:ln>
        </p:spPr>
        <p:txBody>
          <a:bodyPr lIns="91425" tIns="91425" rIns="91425" bIns="91425"/>
          <a:lstStyle/>
          <a:p>
            <a:pPr>
              <a:lnSpc>
                <a:spcPct val="115000"/>
              </a:lnSpc>
              <a:spcAft>
                <a:spcPts val="1600"/>
              </a:spcAft>
              <a:buClr>
                <a:srgbClr val="000000"/>
              </a:buClr>
              <a:buFont typeface="Arial" charset="0"/>
              <a:buNone/>
            </a:pPr>
            <a:r>
              <a:rPr lang="en-US" sz="1800" b="1">
                <a:solidFill>
                  <a:srgbClr val="FF9900"/>
                </a:solidFill>
                <a:latin typeface="Open Sans"/>
                <a:sym typeface="Open Sans"/>
              </a:rPr>
              <a:t>Мета вивчення дисципліни</a:t>
            </a:r>
            <a:endParaRPr lang="ru-RU" b="1">
              <a:solidFill>
                <a:srgbClr val="FF9900"/>
              </a:solidFill>
            </a:endParaRPr>
          </a:p>
        </p:txBody>
      </p:sp>
      <p:sp>
        <p:nvSpPr>
          <p:cNvPr id="16387" name="Google Shape;73;p14"/>
          <p:cNvSpPr txBox="1">
            <a:spLocks noChangeArrowheads="1"/>
          </p:cNvSpPr>
          <p:nvPr/>
        </p:nvSpPr>
        <p:spPr bwMode="auto">
          <a:xfrm>
            <a:off x="60325" y="109538"/>
            <a:ext cx="2789238" cy="1001712"/>
          </a:xfrm>
          <a:prstGeom prst="rect">
            <a:avLst/>
          </a:prstGeom>
          <a:noFill/>
          <a:ln w="9525">
            <a:noFill/>
            <a:miter lim="800000"/>
            <a:headEnd/>
            <a:tailEnd/>
          </a:ln>
        </p:spPr>
        <p:txBody>
          <a:bodyPr lIns="91425" tIns="91425" rIns="91425" bIns="91425"/>
          <a:lstStyle/>
          <a:p>
            <a:pPr>
              <a:lnSpc>
                <a:spcPct val="115000"/>
              </a:lnSpc>
              <a:spcAft>
                <a:spcPts val="1600"/>
              </a:spcAft>
              <a:buClr>
                <a:srgbClr val="000000"/>
              </a:buClr>
              <a:buFont typeface="Arial" charset="0"/>
              <a:buNone/>
            </a:pPr>
            <a:r>
              <a:rPr lang="en-US" sz="1800" b="1">
                <a:solidFill>
                  <a:srgbClr val="FF9900"/>
                </a:solidFill>
                <a:latin typeface="Open Sans"/>
                <a:sym typeface="Open Sans"/>
              </a:rPr>
              <a:t>Предмет вивчення дисципліни</a:t>
            </a:r>
            <a:endParaRPr lang="ru-RU" b="1">
              <a:solidFill>
                <a:srgbClr val="FF9900"/>
              </a:solidFill>
            </a:endParaRPr>
          </a:p>
        </p:txBody>
      </p:sp>
      <p:sp>
        <p:nvSpPr>
          <p:cNvPr id="16388" name="Google Shape;74;p14"/>
          <p:cNvSpPr txBox="1">
            <a:spLocks noChangeArrowheads="1"/>
          </p:cNvSpPr>
          <p:nvPr/>
        </p:nvSpPr>
        <p:spPr bwMode="auto">
          <a:xfrm>
            <a:off x="2625725" y="120650"/>
            <a:ext cx="6215063" cy="1236663"/>
          </a:xfrm>
          <a:prstGeom prst="rect">
            <a:avLst/>
          </a:prstGeom>
          <a:noFill/>
          <a:ln w="9525">
            <a:noFill/>
            <a:miter lim="800000"/>
            <a:headEnd/>
            <a:tailEnd/>
          </a:ln>
        </p:spPr>
        <p:txBody>
          <a:bodyPr lIns="91425" tIns="91425" rIns="91425" bIns="91425"/>
          <a:lstStyle/>
          <a:p>
            <a:pPr algn="just">
              <a:lnSpc>
                <a:spcPct val="115000"/>
              </a:lnSpc>
              <a:spcAft>
                <a:spcPts val="1600"/>
              </a:spcAft>
              <a:buClr>
                <a:srgbClr val="000000"/>
              </a:buClr>
              <a:buFont typeface="Arial" charset="0"/>
              <a:buNone/>
            </a:pPr>
            <a:r>
              <a:rPr lang="uk-UA">
                <a:sym typeface="Open Sans"/>
              </a:rPr>
              <a:t>соціально-економічна безпека як об’єктивна закономірність економічного розвитку, державна політи­ка щодо забезпечення економічної безпеки України</a:t>
            </a:r>
            <a:r>
              <a:rPr lang="ru-RU">
                <a:sym typeface="Open Sans"/>
              </a:rPr>
              <a:t> </a:t>
            </a:r>
          </a:p>
        </p:txBody>
      </p:sp>
      <p:sp>
        <p:nvSpPr>
          <p:cNvPr id="16389" name="Google Shape;75;p14"/>
          <p:cNvSpPr txBox="1">
            <a:spLocks noChangeArrowheads="1"/>
          </p:cNvSpPr>
          <p:nvPr/>
        </p:nvSpPr>
        <p:spPr bwMode="auto">
          <a:xfrm>
            <a:off x="2625725" y="1122363"/>
            <a:ext cx="6215063" cy="1717675"/>
          </a:xfrm>
          <a:prstGeom prst="rect">
            <a:avLst/>
          </a:prstGeom>
          <a:noFill/>
          <a:ln w="9525">
            <a:noFill/>
            <a:miter lim="800000"/>
            <a:headEnd/>
            <a:tailEnd/>
          </a:ln>
        </p:spPr>
        <p:txBody>
          <a:bodyPr lIns="91425" tIns="91425" rIns="91425" bIns="91425"/>
          <a:lstStyle/>
          <a:p>
            <a:pPr algn="just">
              <a:lnSpc>
                <a:spcPct val="115000"/>
              </a:lnSpc>
              <a:spcAft>
                <a:spcPts val="1600"/>
              </a:spcAft>
              <a:buClr>
                <a:srgbClr val="000000"/>
              </a:buClr>
              <a:buFont typeface="Arial" charset="0"/>
              <a:buNone/>
            </a:pPr>
            <a:r>
              <a:rPr lang="uk-UA">
                <a:sym typeface="Open Sans"/>
              </a:rPr>
              <a:t>сформувати у студентів комплексне розуміння закономірностей, складових, сучасних форм прояву та змісту соціально-економічної безпеки особи, суспільства, держави</a:t>
            </a:r>
            <a:r>
              <a:rPr lang="ru-RU">
                <a:sym typeface="Open Sans"/>
              </a:rPr>
              <a:t> </a:t>
            </a:r>
          </a:p>
        </p:txBody>
      </p:sp>
      <p:sp>
        <p:nvSpPr>
          <p:cNvPr id="16390" name="Google Shape;76;p14"/>
          <p:cNvSpPr txBox="1">
            <a:spLocks noChangeArrowheads="1"/>
          </p:cNvSpPr>
          <p:nvPr/>
        </p:nvSpPr>
        <p:spPr bwMode="auto">
          <a:xfrm>
            <a:off x="2563813" y="2019300"/>
            <a:ext cx="6215062" cy="1236663"/>
          </a:xfrm>
          <a:prstGeom prst="rect">
            <a:avLst/>
          </a:prstGeom>
          <a:noFill/>
          <a:ln w="9525">
            <a:noFill/>
            <a:miter lim="800000"/>
            <a:headEnd/>
            <a:tailEnd/>
          </a:ln>
        </p:spPr>
        <p:txBody>
          <a:bodyPr lIns="91425" tIns="91425" rIns="91425" bIns="91425"/>
          <a:lstStyle/>
          <a:p>
            <a:r>
              <a:rPr lang="uk-UA">
                <a:sym typeface="Open Sans"/>
              </a:rPr>
              <a:t>обґрунтувати та забезпечити розуміння студентами теоретико-методологічних основ процесів формування та гарантування соціально-економічної безпеки в життєдіяльності людей;</a:t>
            </a:r>
          </a:p>
          <a:p>
            <a:r>
              <a:rPr lang="uk-UA">
                <a:sym typeface="Open Sans"/>
              </a:rPr>
              <a:t>розкрити місце і роль соціально-економічної безпеки в контексті формування сучасної соціально орієнтованої ринкової економіки;</a:t>
            </a:r>
          </a:p>
          <a:p>
            <a:r>
              <a:rPr lang="uk-UA">
                <a:sym typeface="Open Sans"/>
              </a:rPr>
              <a:t>показати специфіку проблеми гарантування соціально-економічної безпеки в умовах ринкової трансформації в Україні;</a:t>
            </a:r>
          </a:p>
          <a:p>
            <a:r>
              <a:rPr lang="uk-UA">
                <a:sym typeface="Open Sans"/>
              </a:rPr>
              <a:t>проаналізувати та засвоїти найперспективніші тенденції і напрями гарантування соціально-економічної безпеки на мікро-, мезо- та макрорівнях;</a:t>
            </a:r>
          </a:p>
          <a:p>
            <a:r>
              <a:rPr lang="uk-UA">
                <a:sym typeface="Open Sans"/>
              </a:rPr>
              <a:t>сформувати у студентів знання та навички аналітичної оцінки соціально-економічної безпеки як специфічного ресурсу і результату функціонування економіки</a:t>
            </a:r>
            <a:r>
              <a:rPr lang="ru-RU">
                <a:sym typeface="Open Sans"/>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Google Shape;93;p17"/>
          <p:cNvSpPr txBox="1">
            <a:spLocks noGrp="1"/>
          </p:cNvSpPr>
          <p:nvPr>
            <p:ph type="title"/>
          </p:nvPr>
        </p:nvSpPr>
        <p:spPr>
          <a:xfrm rot="16200000">
            <a:off x="-1966119" y="2237582"/>
            <a:ext cx="4886325" cy="668338"/>
          </a:xfrm>
        </p:spPr>
        <p:txBody>
          <a:bodyPr/>
          <a:lstStyle/>
          <a:p>
            <a:pPr algn="ctr" eaLnBrk="1" hangingPunct="1">
              <a:spcBef>
                <a:spcPct val="0"/>
              </a:spcBef>
              <a:spcAft>
                <a:spcPct val="0"/>
              </a:spcAft>
              <a:buClr>
                <a:schemeClr val="accent1"/>
              </a:buClr>
              <a:buFont typeface="PT Sans Narrow"/>
              <a:buNone/>
            </a:pPr>
            <a:r>
              <a:rPr lang="en-US" sz="2000" b="1" smtClean="0">
                <a:solidFill>
                  <a:schemeClr val="accent1"/>
                </a:solidFill>
                <a:latin typeface="PT Sans Narrow"/>
                <a:cs typeface="Arial" charset="0"/>
                <a:sym typeface="PT Sans Narrow"/>
              </a:rPr>
              <a:t>ЗМІСТ НАВЧАЛЬНОЇ ДИСЦИПЛІНИ розкривається в темах</a:t>
            </a:r>
            <a:r>
              <a:rPr lang="en-US" sz="2900" b="1" smtClean="0">
                <a:solidFill>
                  <a:schemeClr val="accent1"/>
                </a:solidFill>
                <a:latin typeface="PT Sans Narrow"/>
                <a:cs typeface="Arial" charset="0"/>
                <a:sym typeface="PT Sans Narrow"/>
              </a:rPr>
              <a:t>:</a:t>
            </a:r>
            <a:endParaRPr lang="ru-RU" sz="2900" b="1" smtClean="0">
              <a:solidFill>
                <a:schemeClr val="accent1"/>
              </a:solidFill>
              <a:latin typeface="PT Sans Narrow"/>
              <a:cs typeface="Arial" charset="0"/>
              <a:sym typeface="PT Sans Narrow"/>
            </a:endParaRPr>
          </a:p>
        </p:txBody>
      </p:sp>
      <p:sp>
        <p:nvSpPr>
          <p:cNvPr id="18434" name="Google Shape;94;p17"/>
          <p:cNvSpPr txBox="1">
            <a:spLocks noGrp="1"/>
          </p:cNvSpPr>
          <p:nvPr>
            <p:ph type="body" idx="1"/>
          </p:nvPr>
        </p:nvSpPr>
        <p:spPr>
          <a:xfrm>
            <a:off x="1136650" y="0"/>
            <a:ext cx="7832725" cy="4937125"/>
          </a:xfrm>
        </p:spPr>
        <p:txBody>
          <a:bodyPr/>
          <a:lstStyle/>
          <a:p>
            <a:pPr marL="0" indent="0">
              <a:spcBef>
                <a:spcPct val="0"/>
              </a:spcBef>
              <a:spcAft>
                <a:spcPct val="0"/>
              </a:spcAft>
              <a:buSzTx/>
              <a:buFont typeface="Arial" charset="0"/>
              <a:buNone/>
            </a:pPr>
            <a:r>
              <a:rPr lang="uk-UA" smtClean="0">
                <a:latin typeface="Arial" charset="0"/>
                <a:cs typeface="Arial" charset="0"/>
                <a:sym typeface="Open Sans"/>
              </a:rPr>
              <a:t>Концептуальні засади національної та 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Структурні аспекти економічного розвитку в контексті соціально-економічної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Економічна безпека підприємництва</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Соціально-економічна безпека підприємства</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Соціальний механізм 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Соціальна складова і розвиток людського потенціалу в контексті 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Інвестиційна складова соціально-економічної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Інноваційна модель соціально-економічної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Фінансова складова соціально-економічної безпеки</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Зовнішньоекономічна безпека</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Соціально-економічна безпека на регіональному рівні</a:t>
            </a:r>
          </a:p>
          <a:p>
            <a:pPr marL="0" indent="0">
              <a:spcBef>
                <a:spcPct val="0"/>
              </a:spcBef>
              <a:spcAft>
                <a:spcPct val="0"/>
              </a:spcAft>
              <a:buSzTx/>
              <a:buFont typeface="Arial" charset="0"/>
              <a:buNone/>
            </a:pPr>
            <a:endParaRPr lang="uk-UA" smtClean="0">
              <a:latin typeface="Arial" charset="0"/>
              <a:cs typeface="Arial" charset="0"/>
              <a:sym typeface="Open Sans"/>
            </a:endParaRPr>
          </a:p>
          <a:p>
            <a:pPr marL="0" indent="0">
              <a:spcBef>
                <a:spcPct val="0"/>
              </a:spcBef>
              <a:spcAft>
                <a:spcPct val="0"/>
              </a:spcAft>
              <a:buSzTx/>
              <a:buFont typeface="Arial" charset="0"/>
              <a:buNone/>
            </a:pPr>
            <a:r>
              <a:rPr lang="uk-UA" smtClean="0">
                <a:latin typeface="Arial" charset="0"/>
                <a:cs typeface="Arial" charset="0"/>
                <a:sym typeface="Open Sans"/>
              </a:rPr>
              <a:t>Політика забезпечення соціально-економічної безпеки</a:t>
            </a:r>
            <a:endParaRPr lang="ru-RU" smtClean="0">
              <a:latin typeface="Arial" charset="0"/>
              <a:cs typeface="Arial" charset="0"/>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Google Shape;99;p18"/>
          <p:cNvSpPr txBox="1">
            <a:spLocks noGrp="1"/>
          </p:cNvSpPr>
          <p:nvPr>
            <p:ph type="title"/>
          </p:nvPr>
        </p:nvSpPr>
        <p:spPr>
          <a:xfrm rot="16200000">
            <a:off x="-1783556" y="1886744"/>
            <a:ext cx="4743450" cy="1071562"/>
          </a:xfrm>
        </p:spPr>
        <p:txBody>
          <a:bodyPr/>
          <a:lstStyle/>
          <a:p>
            <a:pPr algn="ctr" eaLnBrk="1" hangingPunct="1">
              <a:spcBef>
                <a:spcPct val="0"/>
              </a:spcBef>
              <a:spcAft>
                <a:spcPct val="0"/>
              </a:spcAft>
              <a:buClr>
                <a:schemeClr val="accent1"/>
              </a:buClr>
              <a:buFont typeface="PT Sans Narrow"/>
              <a:buNone/>
            </a:pPr>
            <a:r>
              <a:rPr lang="en-US" sz="2000" b="1" smtClean="0">
                <a:solidFill>
                  <a:schemeClr val="accent1"/>
                </a:solidFill>
                <a:latin typeface="PT Sans Narrow"/>
                <a:cs typeface="Arial" charset="0"/>
                <a:sym typeface="PT Sans Narrow"/>
              </a:rPr>
              <a:t>РЕКОМЕНДОВАНА ЛІТЕРАТУРА</a:t>
            </a:r>
            <a:endParaRPr lang="ru-RU" sz="2000" b="1" smtClean="0">
              <a:solidFill>
                <a:schemeClr val="accent1"/>
              </a:solidFill>
              <a:latin typeface="PT Sans Narrow"/>
              <a:cs typeface="Arial" charset="0"/>
              <a:sym typeface="PT Sans Narrow"/>
            </a:endParaRPr>
          </a:p>
        </p:txBody>
      </p:sp>
      <p:sp>
        <p:nvSpPr>
          <p:cNvPr id="20482" name="Google Shape;100;p18"/>
          <p:cNvSpPr txBox="1">
            <a:spLocks noGrp="1"/>
          </p:cNvSpPr>
          <p:nvPr>
            <p:ph type="body" idx="1"/>
          </p:nvPr>
        </p:nvSpPr>
        <p:spPr>
          <a:xfrm>
            <a:off x="827088" y="50800"/>
            <a:ext cx="7856537" cy="4922838"/>
          </a:xfrm>
        </p:spPr>
        <p:txBody>
          <a:bodyPr/>
          <a:lstStyle/>
          <a:p>
            <a:pPr marL="266700" indent="-266700">
              <a:spcBef>
                <a:spcPct val="0"/>
              </a:spcBef>
              <a:spcAft>
                <a:spcPct val="0"/>
              </a:spcAft>
              <a:buSzTx/>
              <a:buFont typeface="Arial" charset="0"/>
              <a:buNone/>
            </a:pPr>
            <a:r>
              <a:rPr lang="uk-UA" smtClean="0">
                <a:latin typeface="Arial" charset="0"/>
                <a:cs typeface="Arial" charset="0"/>
                <a:sym typeface="Open Sans"/>
              </a:rPr>
              <a:t>Конституція України від 28 черв. 1996 р. № 254к/96-ВР [Електронний ресурс] // Відомості Верховної Ради України вiд 23 лип. – 1996. – № 30, стаття 141. – Режим доступу : </a:t>
            </a:r>
            <a:r>
              <a:rPr lang="uk-UA" smtClean="0">
                <a:latin typeface="Arial" charset="0"/>
                <a:cs typeface="Arial" charset="0"/>
                <a:sym typeface="Open Sans"/>
                <a:hlinkClick r:id="rId3"/>
              </a:rPr>
              <a:t>http://zakon.nau.ua/doc/?doc_id=156523</a:t>
            </a:r>
            <a:r>
              <a:rPr lang="uk-UA" smtClean="0">
                <a:latin typeface="Arial" charset="0"/>
                <a:cs typeface="Arial" charset="0"/>
                <a:sym typeface="Open Sans"/>
              </a:rPr>
              <a:t>.</a:t>
            </a:r>
          </a:p>
          <a:p>
            <a:pPr marL="266700" indent="-266700">
              <a:spcBef>
                <a:spcPct val="0"/>
              </a:spcBef>
              <a:spcAft>
                <a:spcPct val="0"/>
              </a:spcAft>
              <a:buSzTx/>
              <a:buFont typeface="Arial" charset="0"/>
              <a:buNone/>
            </a:pPr>
            <a:endParaRPr lang="uk-UA" smtClean="0">
              <a:latin typeface="Arial" charset="0"/>
              <a:cs typeface="Arial" charset="0"/>
              <a:sym typeface="Open Sans"/>
            </a:endParaRPr>
          </a:p>
          <a:p>
            <a:pPr marL="266700" indent="-266700">
              <a:spcBef>
                <a:spcPct val="0"/>
              </a:spcBef>
              <a:spcAft>
                <a:spcPct val="0"/>
              </a:spcAft>
              <a:buSzTx/>
              <a:buFont typeface="Arial" charset="0"/>
              <a:buNone/>
            </a:pPr>
            <a:r>
              <a:rPr lang="uk-UA" smtClean="0">
                <a:latin typeface="Arial" charset="0"/>
                <a:cs typeface="Arial" charset="0"/>
                <a:sym typeface="Open Sans"/>
              </a:rPr>
              <a:t>Методичні рекомендації щодо розрахунку рівня економічної безпеки України : наказ Міністерства економічного розвитку і торгівлі України від 29 жовт. 2013 р. № 1277 [Електронний ресурс]. – Режим доступу : </a:t>
            </a:r>
            <a:r>
              <a:rPr lang="uk-UA" smtClean="0">
                <a:latin typeface="Arial" charset="0"/>
                <a:cs typeface="Arial" charset="0"/>
                <a:sym typeface="Open Sans"/>
                <a:hlinkClick r:id="rId4"/>
              </a:rPr>
              <a:t>http://www.me.gov.ua/file/link/222830/file/1277.TIF</a:t>
            </a:r>
            <a:r>
              <a:rPr lang="uk-UA" smtClean="0">
                <a:latin typeface="Arial" charset="0"/>
                <a:cs typeface="Arial" charset="0"/>
                <a:sym typeface="Open Sans"/>
              </a:rPr>
              <a:t>.</a:t>
            </a:r>
          </a:p>
          <a:p>
            <a:pPr marL="266700" indent="-266700">
              <a:spcBef>
                <a:spcPct val="0"/>
              </a:spcBef>
              <a:spcAft>
                <a:spcPct val="0"/>
              </a:spcAft>
              <a:buSzTx/>
              <a:buFont typeface="Arial" charset="0"/>
              <a:buNone/>
            </a:pPr>
            <a:endParaRPr lang="uk-UA" smtClean="0">
              <a:latin typeface="Arial" charset="0"/>
              <a:cs typeface="Arial" charset="0"/>
              <a:sym typeface="Open Sans"/>
            </a:endParaRPr>
          </a:p>
          <a:p>
            <a:pPr marL="266700" indent="-266700">
              <a:spcBef>
                <a:spcPct val="0"/>
              </a:spcBef>
              <a:spcAft>
                <a:spcPct val="0"/>
              </a:spcAft>
              <a:buSzTx/>
              <a:buFont typeface="Arial" charset="0"/>
              <a:buNone/>
            </a:pPr>
            <a:r>
              <a:rPr lang="uk-UA" smtClean="0">
                <a:latin typeface="Arial" charset="0"/>
                <a:cs typeface="Arial" charset="0"/>
                <a:sym typeface="Open Sans"/>
              </a:rPr>
              <a:t>Про основи національної безпеки України : Закон України від 19 черв. 2003 р. № 964-IV [Електронний ресурс]. – Режим доступу : </a:t>
            </a:r>
            <a:r>
              <a:rPr lang="uk-UA" smtClean="0">
                <a:latin typeface="Arial" charset="0"/>
                <a:cs typeface="Arial" charset="0"/>
                <a:sym typeface="Open Sans"/>
                <a:hlinkClick r:id="rId5"/>
              </a:rPr>
              <a:t>http://zakon0.rada.gov.ua/laws/show/964-15</a:t>
            </a:r>
            <a:r>
              <a:rPr lang="uk-UA" smtClean="0">
                <a:latin typeface="Arial" charset="0"/>
                <a:cs typeface="Arial" charset="0"/>
                <a:sym typeface="Open Sans"/>
              </a:rPr>
              <a:t>.</a:t>
            </a:r>
          </a:p>
          <a:p>
            <a:pPr marL="266700" indent="-266700">
              <a:spcBef>
                <a:spcPct val="0"/>
              </a:spcBef>
              <a:spcAft>
                <a:spcPct val="0"/>
              </a:spcAft>
              <a:buSzTx/>
              <a:buFont typeface="Arial" charset="0"/>
              <a:buNone/>
            </a:pPr>
            <a:endParaRPr lang="uk-UA" smtClean="0">
              <a:latin typeface="Arial" charset="0"/>
              <a:cs typeface="Arial" charset="0"/>
              <a:sym typeface="Open Sans"/>
            </a:endParaRPr>
          </a:p>
          <a:p>
            <a:pPr marL="266700" indent="-266700">
              <a:spcBef>
                <a:spcPct val="0"/>
              </a:spcBef>
              <a:spcAft>
                <a:spcPct val="0"/>
              </a:spcAft>
              <a:buSzTx/>
              <a:buFont typeface="Arial" charset="0"/>
              <a:buNone/>
            </a:pPr>
            <a:r>
              <a:rPr lang="uk-UA" smtClean="0">
                <a:latin typeface="Arial" charset="0"/>
                <a:cs typeface="Arial" charset="0"/>
                <a:sym typeface="Open Sans"/>
              </a:rPr>
              <a:t>Про Раду національної безпеки і оборони України : Закон України від 5 бер. 1998 р. № 183/98-ВР [Електронний ресурс]. – Режим доступу : http://zakon3.rada.gov.ua/laws/show/183/98-вр.</a:t>
            </a:r>
            <a:r>
              <a:rPr lang="ru-RU" smtClean="0">
                <a:latin typeface="Arial" charset="0"/>
                <a:cs typeface="Arial" charset="0"/>
                <a:sym typeface="Open Sans"/>
              </a:rPr>
              <a:t> </a:t>
            </a:r>
          </a:p>
          <a:p>
            <a:pPr marL="266700" indent="-266700">
              <a:spcBef>
                <a:spcPct val="0"/>
              </a:spcBef>
              <a:spcAft>
                <a:spcPct val="0"/>
              </a:spcAft>
              <a:buSzTx/>
              <a:buFont typeface="Arial" charset="0"/>
              <a:buNone/>
            </a:pPr>
            <a:endParaRPr lang="ru-RU" smtClean="0">
              <a:latin typeface="Arial" charset="0"/>
              <a:cs typeface="Arial" charset="0"/>
              <a:sym typeface="Open Sans"/>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303</Words>
  <PresentationFormat>On-screen Show (16:9)</PresentationFormat>
  <Paragraphs>43</Paragraphs>
  <Slides>4</Slides>
  <Notes>4</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7</vt:i4>
      </vt:variant>
      <vt:variant>
        <vt:lpstr>Заголовки слайдов</vt:lpstr>
      </vt:variant>
      <vt:variant>
        <vt:i4>4</vt:i4>
      </vt:variant>
    </vt:vector>
  </HeadingPairs>
  <TitlesOfParts>
    <vt:vector size="15" baseType="lpstr">
      <vt:lpstr>Arial</vt:lpstr>
      <vt:lpstr>Open Sans</vt:lpstr>
      <vt:lpstr>Calibri</vt:lpstr>
      <vt:lpstr>PT Sans Narrow</vt:lpstr>
      <vt:lpstr>Tropic</vt:lpstr>
      <vt:lpstr>Tropic</vt:lpstr>
      <vt:lpstr>Tropic</vt:lpstr>
      <vt:lpstr>Tropic</vt:lpstr>
      <vt:lpstr>Tropic</vt:lpstr>
      <vt:lpstr>Tropic</vt:lpstr>
      <vt:lpstr>Tropic</vt:lpstr>
      <vt:lpstr>Міністерство освіти і науки України Херсонський державний університет Факультет економіки та менеджменту         СОЦІАЛЬНО-ЕКОНОМІЧНА БЕЗПЕКА    Галузь знань 07 Управління та адміністрування Спеціальність 076 «Підприємництво, торгівля та біржова діяльність» Ступінь вищої освіти бакалавр  ХЕРСОН</vt:lpstr>
      <vt:lpstr>Слайд 2</vt:lpstr>
      <vt:lpstr>ЗМІСТ НАВЧАЛЬНОЇ ДИСЦИПЛІНИ розкривається в темах:</vt:lpstr>
      <vt:lpstr>РЕКОМЕНДОВАНА ЛІТЕРАТУРА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освіти і науки України Херсонський державний університет Факультет економіки та менеджменту Кафедра фінансів, обліку та підприємництва       ЕКОНОМІЧНА БЕЗПЕКА ПІДПРИЄМСТВА    Галузь знань 07 Управління та адміністрування Спеціальність 076 «Підприємництво, торгівля та біржова діяльність» Ступінь вищої освіти бакалавр  ХЕРСОН</dc:title>
  <cp:lastModifiedBy>EMelnikova</cp:lastModifiedBy>
  <cp:revision>6</cp:revision>
  <dcterms:modified xsi:type="dcterms:W3CDTF">2020-08-31T11:05:21Z</dcterms:modified>
</cp:coreProperties>
</file>